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459" y="4752304"/>
            <a:ext cx="9901272" cy="1622738"/>
          </a:xfrm>
        </p:spPr>
        <p:txBody>
          <a:bodyPr/>
          <a:lstStyle/>
          <a:p>
            <a:pPr lvl="0" algn="l">
              <a:lnSpc>
                <a:spcPct val="114000"/>
              </a:lnSpc>
              <a:spcBef>
                <a:spcPts val="0"/>
              </a:spcBef>
            </a:pPr>
            <a:r>
              <a:rPr lang="en-IN" sz="2000" i="1" dirty="0">
                <a:effectLst/>
                <a:latin typeface="Baskerville Old Face" panose="02020602080505020303" pitchFamily="18" charset="0"/>
              </a:rPr>
              <a:t>DR. HARI </a:t>
            </a:r>
            <a:r>
              <a:rPr lang="en-IN" sz="2000" i="1" dirty="0" err="1">
                <a:effectLst/>
                <a:latin typeface="Baskerville Old Face" panose="02020602080505020303" pitchFamily="18" charset="0"/>
              </a:rPr>
              <a:t>SANKAR</a:t>
            </a:r>
            <a:r>
              <a:rPr lang="en-IN" sz="2000" i="1" dirty="0">
                <a:effectLst/>
                <a:latin typeface="Baskerville Old Face" panose="02020602080505020303" pitchFamily="18" charset="0"/>
              </a:rPr>
              <a:t> MD (</a:t>
            </a:r>
            <a:r>
              <a:rPr lang="en-IN" sz="2000" i="1" dirty="0" err="1">
                <a:effectLst/>
                <a:latin typeface="Baskerville Old Face" panose="02020602080505020303" pitchFamily="18" charset="0"/>
              </a:rPr>
              <a:t>Hom</a:t>
            </a:r>
            <a:r>
              <a:rPr lang="en-IN" sz="2000" i="1" dirty="0">
                <a:effectLst/>
                <a:latin typeface="Baskerville Old Face" panose="02020602080505020303" pitchFamily="18" charset="0"/>
              </a:rPr>
              <a:t>)</a:t>
            </a:r>
          </a:p>
          <a:p>
            <a:pPr lvl="0" algn="l">
              <a:lnSpc>
                <a:spcPct val="114000"/>
              </a:lnSpc>
              <a:spcBef>
                <a:spcPts val="0"/>
              </a:spcBef>
            </a:pPr>
            <a:r>
              <a:rPr lang="en-IN" sz="2000" i="1" dirty="0">
                <a:effectLst/>
                <a:latin typeface="Baskerville Old Face" panose="02020602080505020303" pitchFamily="18" charset="0"/>
              </a:rPr>
              <a:t>DEPT. OF PRACTICE OF MEDICINE</a:t>
            </a:r>
          </a:p>
          <a:p>
            <a:pPr lvl="0" algn="l">
              <a:lnSpc>
                <a:spcPct val="114000"/>
              </a:lnSpc>
              <a:spcBef>
                <a:spcPts val="0"/>
              </a:spcBef>
            </a:pPr>
            <a:r>
              <a:rPr lang="en-IN" sz="2000" i="1" dirty="0" err="1">
                <a:effectLst/>
                <a:latin typeface="Baskerville Old Face" panose="02020602080505020303" pitchFamily="18" charset="0"/>
              </a:rPr>
              <a:t>SARADA</a:t>
            </a:r>
            <a:r>
              <a:rPr lang="en-IN" sz="2000" i="1" dirty="0">
                <a:effectLst/>
                <a:latin typeface="Baskerville Old Face" panose="02020602080505020303" pitchFamily="18" charset="0"/>
              </a:rPr>
              <a:t> KRISHNA HOMOEOPATHIC </a:t>
            </a:r>
          </a:p>
          <a:p>
            <a:pPr lvl="0" algn="l">
              <a:lnSpc>
                <a:spcPct val="114000"/>
              </a:lnSpc>
              <a:spcBef>
                <a:spcPts val="0"/>
              </a:spcBef>
            </a:pPr>
            <a:r>
              <a:rPr lang="en-IN" sz="2000" i="1" dirty="0">
                <a:effectLst/>
                <a:latin typeface="Baskerville Old Face" panose="02020602080505020303" pitchFamily="18" charset="0"/>
              </a:rPr>
              <a:t>MEDICAL COLLEGE, </a:t>
            </a:r>
            <a:r>
              <a:rPr lang="en-IN" sz="2000" i="1" dirty="0" err="1">
                <a:effectLst/>
                <a:latin typeface="Baskerville Old Face" panose="02020602080505020303" pitchFamily="18" charset="0"/>
              </a:rPr>
              <a:t>KK</a:t>
            </a:r>
            <a:r>
              <a:rPr lang="en-IN" sz="2000" i="1" dirty="0">
                <a:effectLst/>
                <a:latin typeface="Baskerville Old Face" panose="02020602080505020303" pitchFamily="18" charset="0"/>
              </a:rPr>
              <a:t> </a:t>
            </a:r>
            <a:r>
              <a:rPr lang="en-IN" sz="2000" i="1" dirty="0" err="1">
                <a:effectLst/>
                <a:latin typeface="Baskerville Old Face" panose="02020602080505020303" pitchFamily="18" charset="0"/>
              </a:rPr>
              <a:t>DIST</a:t>
            </a:r>
            <a:endParaRPr lang="en-IN" sz="2000" i="1" dirty="0">
              <a:effectLst/>
              <a:latin typeface="Baskerville Old Face" panose="02020602080505020303" pitchFamily="18" charset="0"/>
            </a:endParaRP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4248" y="776907"/>
            <a:ext cx="10895527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 Disorders: </a:t>
            </a:r>
            <a:endParaRPr lang="en-IN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IN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IN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Mania</a:t>
            </a:r>
            <a:r>
              <a:rPr lang="en-IN" sz="4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8"/>
            <a:r>
              <a:rPr lang="en-IN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Depression</a:t>
            </a:r>
            <a:r>
              <a:rPr lang="en-IN" sz="4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IN" sz="44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IN" sz="4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Dysthymia.</a:t>
            </a:r>
            <a:endParaRPr lang="en-IN" sz="4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01" y="0"/>
            <a:ext cx="2071099" cy="13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701" y="1300766"/>
            <a:ext cx="10367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Diagnosis: </a:t>
            </a:r>
            <a:r>
              <a:rPr lang="en-IN" sz="2800" dirty="0">
                <a:latin typeface="Times New Roman" panose="02020603050405020304" pitchFamily="18" charset="0"/>
              </a:rPr>
              <a:t>Diagnosis of depression is made on the </a:t>
            </a:r>
            <a:r>
              <a:rPr lang="en-IN" sz="2800" dirty="0" smtClean="0">
                <a:latin typeface="Times New Roman" panose="02020603050405020304" pitchFamily="18" charset="0"/>
              </a:rPr>
              <a:t>basis of </a:t>
            </a:r>
            <a:r>
              <a:rPr lang="en-IN" sz="2800" dirty="0">
                <a:latin typeface="Times New Roman" panose="02020603050405020304" pitchFamily="18" charset="0"/>
              </a:rPr>
              <a:t>clinical features.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83411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5" y="1275008"/>
            <a:ext cx="116940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be known as neurotic or reactive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depression. This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considered as a variant of depression, mild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intensity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chronic in duration and without delusions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hallucinations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Somatic symptoms such as loss of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weight, loss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appetite and loss of libido are not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marked. Insomnia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early and sleep is fretful. The symptoms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worse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evenings unlike as in the case of mood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counselling,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psychosocial therapy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pharmacotherapy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antidepressants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9033" y="359795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Dysthymic Disorders</a:t>
            </a:r>
          </a:p>
        </p:txBody>
      </p:sp>
    </p:spTree>
    <p:extLst>
      <p:ext uri="{BB962C8B-B14F-4D97-AF65-F5344CB8AC3E}">
        <p14:creationId xmlns:p14="http://schemas.microsoft.com/office/powerpoint/2010/main" val="100640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30" y="177498"/>
            <a:ext cx="3334801" cy="3334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11107" y="184489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IN" sz="5400" dirty="0">
                <a:solidFill>
                  <a:srgbClr val="92D05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Any doubts</a:t>
            </a:r>
            <a:r>
              <a:rPr lang="en-IN" sz="5400" dirty="0" smtClean="0">
                <a:solidFill>
                  <a:srgbClr val="92D05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??</a:t>
            </a:r>
          </a:p>
          <a:p>
            <a:pPr lvl="0"/>
            <a:endParaRPr lang="en-IN" sz="5400" dirty="0">
              <a:solidFill>
                <a:srgbClr val="92D050"/>
              </a:solidFill>
              <a:latin typeface="Brush Script MT" panose="03060802040406070304" pitchFamily="66" charset="0"/>
              <a:cs typeface="Times New Roman" panose="02020603050405020304" pitchFamily="18" charset="0"/>
            </a:endParaRPr>
          </a:p>
          <a:p>
            <a:pPr lvl="0"/>
            <a:endParaRPr lang="en-IN" sz="5400" dirty="0" smtClean="0">
              <a:solidFill>
                <a:srgbClr val="92D050"/>
              </a:solidFill>
              <a:latin typeface="Brush Script MT" panose="03060802040406070304" pitchFamily="66" charset="0"/>
              <a:cs typeface="Times New Roman" panose="02020603050405020304" pitchFamily="18" charset="0"/>
            </a:endParaRPr>
          </a:p>
          <a:p>
            <a:pPr lvl="0"/>
            <a:endParaRPr lang="en-IN" sz="5400" dirty="0">
              <a:solidFill>
                <a:srgbClr val="92D050"/>
              </a:solidFill>
              <a:latin typeface="Brush Script MT" panose="03060802040406070304" pitchFamily="66" charset="0"/>
              <a:cs typeface="Times New Roman" panose="02020603050405020304" pitchFamily="18" charset="0"/>
            </a:endParaRPr>
          </a:p>
          <a:p>
            <a:pPr lvl="0"/>
            <a:r>
              <a:rPr lang="en-IN" sz="5400" dirty="0">
                <a:solidFill>
                  <a:srgbClr val="92D05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Thank you..</a:t>
            </a:r>
          </a:p>
        </p:txBody>
      </p:sp>
    </p:spTree>
    <p:extLst>
      <p:ext uri="{BB962C8B-B14F-4D97-AF65-F5344CB8AC3E}">
        <p14:creationId xmlns:p14="http://schemas.microsoft.com/office/powerpoint/2010/main" val="188995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851" y="373487"/>
            <a:ext cx="115781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Manic Depressive Psychosis (</a:t>
            </a:r>
            <a:r>
              <a:rPr lang="en-I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MDP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presently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 disorders (MD). A persistent change in mood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abnormality in this disorder. </a:t>
            </a:r>
            <a:r>
              <a:rPr lang="en-IN" sz="32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IN" sz="32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 remains </a:t>
            </a:r>
            <a:r>
              <a:rPr lang="en-IN" sz="32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 (depressed) the resulting clinical </a:t>
            </a:r>
            <a:r>
              <a:rPr lang="en-IN" sz="32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is </a:t>
            </a:r>
            <a:r>
              <a:rPr lang="en-IN" sz="32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depression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called </a:t>
            </a:r>
            <a:r>
              <a:rPr lang="en-IN" sz="32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mania when the </a:t>
            </a:r>
            <a:r>
              <a:rPr lang="en-IN" sz="32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 remains </a:t>
            </a:r>
            <a:r>
              <a:rPr lang="en-IN" sz="32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elevated and cheerful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disorder usually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runs an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episodic course with recovery and recurrence.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between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lucid intervals occur in which the patient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normal. </a:t>
            </a:r>
            <a:r>
              <a:rPr lang="en-IN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 disorders may be unipolar depression, </a:t>
            </a:r>
            <a:r>
              <a:rPr lang="en-IN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bipolar </a:t>
            </a:r>
            <a:r>
              <a:rPr lang="en-IN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 disorders (</a:t>
            </a:r>
            <a:r>
              <a:rPr lang="en-IN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BPMD</a:t>
            </a:r>
            <a:r>
              <a:rPr lang="en-IN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unipolar </a:t>
            </a:r>
            <a:r>
              <a:rPr lang="en-IN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 only </a:t>
            </a:r>
            <a:r>
              <a:rPr lang="en-IN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depressive episodes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but they occur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consecutely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atleast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thrice. In </a:t>
            </a:r>
            <a:r>
              <a:rPr lang="en-IN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BPMD</a:t>
            </a:r>
            <a:r>
              <a:rPr lang="en-IN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both depressive and </a:t>
            </a:r>
            <a:r>
              <a:rPr lang="en-IN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manic episodes </a:t>
            </a:r>
            <a:r>
              <a:rPr lang="en-IN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1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35" y="399245"/>
            <a:ext cx="114621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Etiology</a:t>
            </a:r>
            <a:endParaRPr lang="en-IN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etiological factors for mood disorders fall under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broad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groups-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and psychosocial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biological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may be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genetic, biochemical, </a:t>
            </a:r>
            <a:r>
              <a:rPr lang="en-IN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 or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neuro-anatomical</a:t>
            </a:r>
            <a:r>
              <a:rPr lang="en-IN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factors: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incidence of mood disorders is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among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close relatives of the patients. Children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 to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parents develop the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disorders.</a:t>
            </a:r>
          </a:p>
          <a:p>
            <a:r>
              <a:rPr lang="en-IN" sz="2800" b="1" i="1" dirty="0">
                <a:solidFill>
                  <a:srgbClr val="92D050"/>
                </a:solidFill>
                <a:latin typeface="Times New Roman" panose="02020603050405020304" pitchFamily="18" charset="0"/>
              </a:rPr>
              <a:t>The central monoamines</a:t>
            </a:r>
            <a:r>
              <a:rPr lang="en-IN" sz="2800" b="1" i="1" dirty="0">
                <a:latin typeface="Times New Roman" panose="02020603050405020304" pitchFamily="18" charset="0"/>
              </a:rPr>
              <a:t>, </a:t>
            </a:r>
            <a:r>
              <a:rPr lang="en-IN" sz="2800" dirty="0">
                <a:latin typeface="Times New Roman" panose="02020603050405020304" pitchFamily="18" charset="0"/>
              </a:rPr>
              <a:t>residual sodium </a:t>
            </a:r>
            <a:r>
              <a:rPr lang="en-IN" sz="2800" dirty="0" smtClean="0">
                <a:latin typeface="Times New Roman" panose="02020603050405020304" pitchFamily="18" charset="0"/>
              </a:rPr>
              <a:t>and melatonin </a:t>
            </a:r>
            <a:r>
              <a:rPr lang="en-IN" sz="2800" dirty="0">
                <a:latin typeface="Times New Roman" panose="02020603050405020304" pitchFamily="18" charset="0"/>
              </a:rPr>
              <a:t>are the more important biochemical </a:t>
            </a:r>
            <a:r>
              <a:rPr lang="en-IN" sz="2800" dirty="0" smtClean="0">
                <a:latin typeface="Times New Roman" panose="02020603050405020304" pitchFamily="18" charset="0"/>
              </a:rPr>
              <a:t>factors implicated</a:t>
            </a:r>
            <a:r>
              <a:rPr lang="en-IN" sz="2800" dirty="0">
                <a:latin typeface="Times New Roman" panose="02020603050405020304" pitchFamily="18" charset="0"/>
              </a:rPr>
              <a:t>. </a:t>
            </a:r>
            <a:r>
              <a:rPr lang="en-IN" sz="2800" i="1" dirty="0">
                <a:latin typeface="Times New Roman" panose="02020603050405020304" pitchFamily="18" charset="0"/>
              </a:rPr>
              <a:t>Norepinephrine, serotonin </a:t>
            </a:r>
            <a:r>
              <a:rPr lang="en-IN" sz="2800" dirty="0">
                <a:latin typeface="Times New Roman" panose="02020603050405020304" pitchFamily="18" charset="0"/>
              </a:rPr>
              <a:t>and </a:t>
            </a:r>
            <a:r>
              <a:rPr lang="en-IN" sz="2800" i="1" dirty="0" smtClean="0">
                <a:latin typeface="Times New Roman" panose="02020603050405020304" pitchFamily="18" charset="0"/>
              </a:rPr>
              <a:t>dopamine </a:t>
            </a:r>
            <a:r>
              <a:rPr lang="en-IN" sz="2800" dirty="0" smtClean="0">
                <a:latin typeface="Times New Roman" panose="02020603050405020304" pitchFamily="18" charset="0"/>
              </a:rPr>
              <a:t>are </a:t>
            </a:r>
            <a:r>
              <a:rPr lang="en-IN" sz="2800" dirty="0">
                <a:latin typeface="Times New Roman" panose="02020603050405020304" pitchFamily="18" charset="0"/>
              </a:rPr>
              <a:t>the brain neurotransmitters involved. </a:t>
            </a:r>
            <a:r>
              <a:rPr lang="en-IN" sz="2800" dirty="0" smtClean="0">
                <a:latin typeface="Times New Roman" panose="02020603050405020304" pitchFamily="18" charset="0"/>
              </a:rPr>
              <a:t>The concentration</a:t>
            </a:r>
            <a:r>
              <a:rPr lang="en-IN" sz="2800" dirty="0">
                <a:latin typeface="Times New Roman" panose="02020603050405020304" pitchFamily="18" charset="0"/>
              </a:rPr>
              <a:t>, turnover and postsynaptic receptor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5" y="154546"/>
            <a:ext cx="116553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800" b="1" i="1" dirty="0" smtClean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en-IN" sz="2800" b="1" i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Endocrine</a:t>
            </a:r>
            <a:r>
              <a:rPr lang="en-IN" sz="2800" b="1" i="1" dirty="0" smtClean="0">
                <a:latin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</a:rPr>
              <a:t>disorders such as Cushing’s </a:t>
            </a:r>
            <a:r>
              <a:rPr lang="en-IN" sz="2800" dirty="0" smtClean="0">
                <a:latin typeface="Times New Roman" panose="02020603050405020304" pitchFamily="18" charset="0"/>
              </a:rPr>
              <a:t>syndrome, hypothyroidism </a:t>
            </a:r>
            <a:r>
              <a:rPr lang="en-IN" sz="2800" dirty="0">
                <a:latin typeface="Times New Roman" panose="02020603050405020304" pitchFamily="18" charset="0"/>
              </a:rPr>
              <a:t>and hyperparathyroidism are </a:t>
            </a:r>
            <a:r>
              <a:rPr lang="en-IN" sz="2800" dirty="0" smtClean="0">
                <a:latin typeface="Times New Roman" panose="02020603050405020304" pitchFamily="18" charset="0"/>
              </a:rPr>
              <a:t>known to </a:t>
            </a:r>
            <a:r>
              <a:rPr lang="en-IN" sz="2800" dirty="0">
                <a:latin typeface="Times New Roman" panose="02020603050405020304" pitchFamily="18" charset="0"/>
              </a:rPr>
              <a:t>produce depression. The secretion of cortisol is </a:t>
            </a:r>
            <a:r>
              <a:rPr lang="en-IN" sz="2800" dirty="0" smtClean="0">
                <a:latin typeface="Times New Roman" panose="02020603050405020304" pitchFamily="18" charset="0"/>
              </a:rPr>
              <a:t>high in </a:t>
            </a:r>
            <a:r>
              <a:rPr lang="en-IN" sz="2800" dirty="0">
                <a:latin typeface="Times New Roman" panose="02020603050405020304" pitchFamily="18" charset="0"/>
              </a:rPr>
              <a:t>depression due to hyperactivity of the </a:t>
            </a:r>
            <a:r>
              <a:rPr lang="en-IN" sz="2800" dirty="0" smtClean="0">
                <a:latin typeface="Times New Roman" panose="02020603050405020304" pitchFamily="18" charset="0"/>
              </a:rPr>
              <a:t>hypothalamic-pituitary-adrenal </a:t>
            </a:r>
            <a:r>
              <a:rPr lang="en-IN" sz="2800" dirty="0">
                <a:latin typeface="Times New Roman" panose="02020603050405020304" pitchFamily="18" charset="0"/>
              </a:rPr>
              <a:t>axis</a:t>
            </a:r>
            <a:r>
              <a:rPr lang="en-IN" sz="2800" dirty="0" smtClean="0">
                <a:latin typeface="Times New Roman" panose="02020603050405020304" pitchFamily="18" charset="0"/>
              </a:rPr>
              <a:t>.</a:t>
            </a:r>
          </a:p>
          <a:p>
            <a:endParaRPr lang="en-IN" sz="2800" dirty="0" smtClean="0">
              <a:latin typeface="Times New Roman" panose="02020603050405020304" pitchFamily="18" charset="0"/>
            </a:endParaRPr>
          </a:p>
          <a:p>
            <a:r>
              <a:rPr lang="en-IN" sz="2800" b="1" i="1" dirty="0">
                <a:solidFill>
                  <a:srgbClr val="92D050"/>
                </a:solidFill>
                <a:latin typeface="Times New Roman" panose="02020603050405020304" pitchFamily="18" charset="0"/>
              </a:rPr>
              <a:t>Organic disorders </a:t>
            </a:r>
            <a:r>
              <a:rPr lang="en-IN" sz="2800" dirty="0">
                <a:latin typeface="Times New Roman" panose="02020603050405020304" pitchFamily="18" charset="0"/>
              </a:rPr>
              <a:t>like cerebral </a:t>
            </a:r>
            <a:r>
              <a:rPr lang="en-IN" sz="2800" dirty="0" smtClean="0">
                <a:latin typeface="Times New Roman" panose="02020603050405020304" pitchFamily="18" charset="0"/>
              </a:rPr>
              <a:t>atherosclerosis, </a:t>
            </a:r>
            <a:r>
              <a:rPr lang="en-IN" sz="2800" dirty="0" err="1" smtClean="0">
                <a:latin typeface="Times New Roman" panose="02020603050405020304" pitchFamily="18" charset="0"/>
              </a:rPr>
              <a:t>neurosyphilis</a:t>
            </a:r>
            <a:r>
              <a:rPr lang="en-IN" sz="2800" dirty="0">
                <a:latin typeface="Times New Roman" panose="02020603050405020304" pitchFamily="18" charset="0"/>
              </a:rPr>
              <a:t>, AIDS, Parkinson’s disease and </a:t>
            </a:r>
            <a:r>
              <a:rPr lang="en-IN" sz="2800" dirty="0" smtClean="0">
                <a:latin typeface="Times New Roman" panose="02020603050405020304" pitchFamily="18" charset="0"/>
              </a:rPr>
              <a:t>frontal lobe </a:t>
            </a:r>
            <a:r>
              <a:rPr lang="en-IN" sz="2800" dirty="0">
                <a:latin typeface="Times New Roman" panose="02020603050405020304" pitchFamily="18" charset="0"/>
              </a:rPr>
              <a:t>injuries may produce depression</a:t>
            </a:r>
            <a:r>
              <a:rPr lang="en-IN" sz="2800" dirty="0" smtClean="0">
                <a:latin typeface="Times New Roman" panose="02020603050405020304" pitchFamily="18" charset="0"/>
              </a:rPr>
              <a:t>.</a:t>
            </a:r>
          </a:p>
          <a:p>
            <a:endParaRPr lang="en-IN" sz="2800" dirty="0">
              <a:latin typeface="Times New Roman" panose="02020603050405020304" pitchFamily="18" charset="0"/>
            </a:endParaRPr>
          </a:p>
          <a:p>
            <a:r>
              <a:rPr lang="en-IN" sz="2800" b="1" i="1" dirty="0">
                <a:solidFill>
                  <a:srgbClr val="92D050"/>
                </a:solidFill>
                <a:latin typeface="Times New Roman" panose="02020603050405020304" pitchFamily="18" charset="0"/>
              </a:rPr>
              <a:t>Psychological and social factors </a:t>
            </a:r>
            <a:r>
              <a:rPr lang="en-IN" sz="2800" dirty="0">
                <a:latin typeface="Times New Roman" panose="02020603050405020304" pitchFamily="18" charset="0"/>
              </a:rPr>
              <a:t>are closely linked. </a:t>
            </a:r>
            <a:r>
              <a:rPr lang="en-IN" sz="2800" dirty="0" smtClean="0">
                <a:latin typeface="Times New Roman" panose="02020603050405020304" pitchFamily="18" charset="0"/>
              </a:rPr>
              <a:t>The prominent </a:t>
            </a:r>
            <a:r>
              <a:rPr lang="en-IN" sz="2800" dirty="0">
                <a:latin typeface="Times New Roman" panose="02020603050405020304" pitchFamily="18" charset="0"/>
              </a:rPr>
              <a:t>psychosocial factors are recent stressful </a:t>
            </a:r>
            <a:r>
              <a:rPr lang="en-IN" sz="2800" dirty="0" smtClean="0">
                <a:latin typeface="Times New Roman" panose="02020603050405020304" pitchFamily="18" charset="0"/>
              </a:rPr>
              <a:t>life events</a:t>
            </a:r>
            <a:r>
              <a:rPr lang="en-IN" sz="2800" dirty="0">
                <a:latin typeface="Times New Roman" panose="02020603050405020304" pitchFamily="18" charset="0"/>
              </a:rPr>
              <a:t>, obsessive and cyclothymic (mood </a:t>
            </a:r>
            <a:r>
              <a:rPr lang="en-IN" sz="2800" dirty="0" smtClean="0">
                <a:latin typeface="Times New Roman" panose="02020603050405020304" pitchFamily="18" charset="0"/>
              </a:rPr>
              <a:t>swings) personality </a:t>
            </a:r>
            <a:r>
              <a:rPr lang="en-IN" sz="2800" dirty="0">
                <a:latin typeface="Times New Roman" panose="02020603050405020304" pitchFamily="18" charset="0"/>
              </a:rPr>
              <a:t>traits, loss of maternal affection </a:t>
            </a:r>
            <a:r>
              <a:rPr lang="en-IN" sz="2800" dirty="0" smtClean="0">
                <a:latin typeface="Times New Roman" panose="02020603050405020304" pitchFamily="18" charset="0"/>
              </a:rPr>
              <a:t>during childhood</a:t>
            </a:r>
            <a:r>
              <a:rPr lang="en-IN" sz="2800" dirty="0">
                <a:latin typeface="Times New Roman" panose="02020603050405020304" pitchFamily="18" charset="0"/>
              </a:rPr>
              <a:t>, loss of loved objects, loneliness, </a:t>
            </a:r>
            <a:r>
              <a:rPr lang="en-IN" sz="2800" dirty="0" smtClean="0">
                <a:latin typeface="Times New Roman" panose="02020603050405020304" pitchFamily="18" charset="0"/>
              </a:rPr>
              <a:t>helplessness, and </a:t>
            </a:r>
            <a:r>
              <a:rPr lang="en-IN" sz="2800" dirty="0">
                <a:latin typeface="Times New Roman" panose="02020603050405020304" pitchFamily="18" charset="0"/>
              </a:rPr>
              <a:t>cognitive distortions.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8336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437" y="961118"/>
            <a:ext cx="1184856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  <a:p>
            <a:endParaRPr lang="en-IN" sz="2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6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Elation of mood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characteristic disturbance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mania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expansive. Generally, the manic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appears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dressed, often in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colorful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clothing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cheerful. He is entertaining and often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interfering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forms the focus of attention by his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 and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jocularity. In the case of hypomania, the mood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one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euphoria with a generalized feeling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increased well-being. 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</a:rPr>
              <a:t>•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Thought/talk: </a:t>
            </a:r>
            <a:r>
              <a:rPr lang="en-IN" sz="2800" dirty="0">
                <a:latin typeface="Times New Roman" panose="02020603050405020304" pitchFamily="18" charset="0"/>
              </a:rPr>
              <a:t>The patient talks excessively and </a:t>
            </a:r>
            <a:r>
              <a:rPr lang="en-IN" sz="2800" dirty="0" smtClean="0">
                <a:latin typeface="Times New Roman" panose="02020603050405020304" pitchFamily="18" charset="0"/>
              </a:rPr>
              <a:t>he is </a:t>
            </a:r>
            <a:r>
              <a:rPr lang="en-IN" sz="2800" dirty="0">
                <a:latin typeface="Times New Roman" panose="02020603050405020304" pitchFamily="18" charset="0"/>
              </a:rPr>
              <a:t>rich in ideas. The talk is often coherent, but </a:t>
            </a:r>
            <a:r>
              <a:rPr lang="en-IN" sz="2800" dirty="0" smtClean="0">
                <a:latin typeface="Times New Roman" panose="02020603050405020304" pitchFamily="18" charset="0"/>
              </a:rPr>
              <a:t>may </a:t>
            </a:r>
            <a:r>
              <a:rPr lang="en-IN" sz="2800" dirty="0">
                <a:latin typeface="Times New Roman" panose="02020603050405020304" pitchFamily="18" charset="0"/>
              </a:rPr>
              <a:t>not be relevant. Since the rate of talk is high, too many</a:t>
            </a:r>
          </a:p>
          <a:p>
            <a:r>
              <a:rPr lang="en-IN" sz="2800" dirty="0">
                <a:latin typeface="Times New Roman" panose="02020603050405020304" pitchFamily="18" charset="0"/>
              </a:rPr>
              <a:t>ideas may be crowded into the mind, giving rise </a:t>
            </a:r>
            <a:r>
              <a:rPr lang="en-IN" sz="2800" dirty="0" smtClean="0">
                <a:latin typeface="Times New Roman" panose="02020603050405020304" pitchFamily="18" charset="0"/>
              </a:rPr>
              <a:t>to pressure </a:t>
            </a:r>
            <a:r>
              <a:rPr lang="en-IN" sz="2800" dirty="0">
                <a:latin typeface="Times New Roman" panose="02020603050405020304" pitchFamily="18" charset="0"/>
              </a:rPr>
              <a:t>of talk. Often, the ideas shift from topic </a:t>
            </a:r>
            <a:r>
              <a:rPr lang="en-IN" sz="2800" dirty="0" smtClean="0">
                <a:latin typeface="Times New Roman" panose="02020603050405020304" pitchFamily="18" charset="0"/>
              </a:rPr>
              <a:t>to topic </a:t>
            </a:r>
            <a:r>
              <a:rPr lang="en-IN" sz="2800" dirty="0">
                <a:latin typeface="Times New Roman" panose="02020603050405020304" pitchFamily="18" charset="0"/>
              </a:rPr>
              <a:t>giving rise to </a:t>
            </a:r>
            <a:r>
              <a:rPr lang="en-IN" sz="28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“flight of ideas”.</a:t>
            </a:r>
            <a:endParaRPr lang="en-IN" sz="2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697" y="143364"/>
            <a:ext cx="13500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MANIA</a:t>
            </a:r>
            <a:endParaRPr lang="en-IN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1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183" y="154546"/>
            <a:ext cx="116553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i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• </a:t>
            </a:r>
            <a:r>
              <a:rPr lang="en-IN" sz="280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Disorders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of perception </a:t>
            </a:r>
            <a:r>
              <a:rPr lang="en-IN" sz="2800" dirty="0">
                <a:latin typeface="Times New Roman" panose="02020603050405020304" pitchFamily="18" charset="0"/>
              </a:rPr>
              <a:t>such as illusions may </a:t>
            </a:r>
            <a:r>
              <a:rPr lang="en-IN" sz="2800" dirty="0" smtClean="0">
                <a:latin typeface="Times New Roman" panose="02020603050405020304" pitchFamily="18" charset="0"/>
              </a:rPr>
              <a:t>be present </a:t>
            </a:r>
            <a:r>
              <a:rPr lang="en-IN" sz="2800" dirty="0">
                <a:latin typeface="Times New Roman" panose="02020603050405020304" pitchFamily="18" charset="0"/>
              </a:rPr>
              <a:t>during manic excitement. Hallucinations </a:t>
            </a:r>
            <a:r>
              <a:rPr lang="en-IN" sz="2800" dirty="0" smtClean="0">
                <a:latin typeface="Times New Roman" panose="02020603050405020304" pitchFamily="18" charset="0"/>
              </a:rPr>
              <a:t>are rare </a:t>
            </a:r>
            <a:r>
              <a:rPr lang="en-IN" sz="2800" dirty="0">
                <a:latin typeface="Times New Roman" panose="02020603050405020304" pitchFamily="18" charset="0"/>
              </a:rPr>
              <a:t>in mania</a:t>
            </a:r>
            <a:r>
              <a:rPr lang="en-IN" sz="2800" dirty="0" smtClean="0">
                <a:latin typeface="Times New Roman" panose="02020603050405020304" pitchFamily="18" charset="0"/>
              </a:rPr>
              <a:t>.</a:t>
            </a:r>
          </a:p>
          <a:p>
            <a:endParaRPr lang="en-IN" sz="2800" dirty="0">
              <a:latin typeface="Times New Roman" panose="02020603050405020304" pitchFamily="18" charset="0"/>
            </a:endParaRPr>
          </a:p>
          <a:p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</a:rPr>
              <a:t>•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Motor activity: </a:t>
            </a:r>
            <a:r>
              <a:rPr lang="en-IN" sz="2800" dirty="0">
                <a:latin typeface="Times New Roman" panose="02020603050405020304" pitchFamily="18" charset="0"/>
              </a:rPr>
              <a:t>Mania is associated with </a:t>
            </a:r>
            <a:r>
              <a:rPr lang="en-IN" sz="2800" dirty="0" smtClean="0">
                <a:latin typeface="Times New Roman" panose="02020603050405020304" pitchFamily="18" charset="0"/>
              </a:rPr>
              <a:t>exuberant energy </a:t>
            </a:r>
            <a:r>
              <a:rPr lang="en-IN" sz="2800" dirty="0">
                <a:latin typeface="Times New Roman" panose="02020603050405020304" pitchFamily="18" charset="0"/>
              </a:rPr>
              <a:t>and </a:t>
            </a:r>
            <a:r>
              <a:rPr lang="en-IN" sz="2800" dirty="0" err="1">
                <a:latin typeface="Times New Roman" panose="02020603050405020304" pitchFamily="18" charset="0"/>
              </a:rPr>
              <a:t>overactivity</a:t>
            </a:r>
            <a:r>
              <a:rPr lang="en-IN" sz="2800" dirty="0">
                <a:latin typeface="Times New Roman" panose="02020603050405020304" pitchFamily="18" charset="0"/>
              </a:rPr>
              <a:t>. He may get-up very early </a:t>
            </a:r>
            <a:r>
              <a:rPr lang="en-IN" sz="2800" dirty="0" smtClean="0">
                <a:latin typeface="Times New Roman" panose="02020603050405020304" pitchFamily="18" charset="0"/>
              </a:rPr>
              <a:t>in the </a:t>
            </a:r>
            <a:r>
              <a:rPr lang="en-IN" sz="2800" dirty="0">
                <a:latin typeface="Times New Roman" panose="02020603050405020304" pitchFamily="18" charset="0"/>
              </a:rPr>
              <a:t>morning and engage himself in various kinds of</a:t>
            </a:r>
          </a:p>
          <a:p>
            <a:r>
              <a:rPr lang="en-IN" sz="2800" dirty="0">
                <a:latin typeface="Times New Roman" panose="02020603050405020304" pitchFamily="18" charset="0"/>
              </a:rPr>
              <a:t>unwanted activities. The actions are left </a:t>
            </a:r>
            <a:r>
              <a:rPr lang="en-IN" sz="2800" dirty="0" smtClean="0">
                <a:latin typeface="Times New Roman" panose="02020603050405020304" pitchFamily="18" charset="0"/>
              </a:rPr>
              <a:t>incomplete.</a:t>
            </a:r>
          </a:p>
          <a:p>
            <a:endParaRPr lang="en-IN" sz="2800" dirty="0">
              <a:latin typeface="Times New Roman" panose="02020603050405020304" pitchFamily="18" charset="0"/>
            </a:endParaRPr>
          </a:p>
          <a:p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</a:rPr>
              <a:t>•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Other symptoms: </a:t>
            </a:r>
            <a:r>
              <a:rPr lang="en-IN" sz="2800" dirty="0">
                <a:latin typeface="Times New Roman" panose="02020603050405020304" pitchFamily="18" charset="0"/>
              </a:rPr>
              <a:t>These include increased </a:t>
            </a:r>
            <a:r>
              <a:rPr lang="en-IN" sz="2800" dirty="0" smtClean="0">
                <a:latin typeface="Times New Roman" panose="02020603050405020304" pitchFamily="18" charset="0"/>
              </a:rPr>
              <a:t>sexual urge</a:t>
            </a:r>
            <a:r>
              <a:rPr lang="en-IN" sz="2800" dirty="0">
                <a:latin typeface="Times New Roman" panose="02020603050405020304" pitchFamily="18" charset="0"/>
              </a:rPr>
              <a:t>, extravagance, drug abuse and </a:t>
            </a:r>
            <a:r>
              <a:rPr lang="en-IN" sz="2800" dirty="0" smtClean="0">
                <a:latin typeface="Times New Roman" panose="02020603050405020304" pitchFamily="18" charset="0"/>
              </a:rPr>
              <a:t>intoxication. Intelligence </a:t>
            </a:r>
            <a:r>
              <a:rPr lang="en-IN" sz="2800" dirty="0">
                <a:latin typeface="Times New Roman" panose="02020603050405020304" pitchFamily="18" charset="0"/>
              </a:rPr>
              <a:t>is well preserved. There is apparent</a:t>
            </a:r>
          </a:p>
          <a:p>
            <a:r>
              <a:rPr lang="en-IN" sz="2800" dirty="0">
                <a:latin typeface="Times New Roman" panose="02020603050405020304" pitchFamily="18" charset="0"/>
              </a:rPr>
              <a:t>impairment of memory on account of rapid flight </a:t>
            </a:r>
            <a:r>
              <a:rPr lang="en-IN" sz="2800" dirty="0" smtClean="0">
                <a:latin typeface="Times New Roman" panose="02020603050405020304" pitchFamily="18" charset="0"/>
              </a:rPr>
              <a:t>of attention</a:t>
            </a:r>
            <a:r>
              <a:rPr lang="en-IN" sz="2800" dirty="0">
                <a:latin typeface="Times New Roman" panose="02020603050405020304" pitchFamily="18" charset="0"/>
              </a:rPr>
              <a:t>. Insight and judgment are </a:t>
            </a:r>
            <a:r>
              <a:rPr lang="en-IN" sz="2800" dirty="0" smtClean="0">
                <a:latin typeface="Times New Roman" panose="02020603050405020304" pitchFamily="18" charset="0"/>
              </a:rPr>
              <a:t>impaired. Insomnia </a:t>
            </a:r>
            <a:r>
              <a:rPr lang="en-IN" sz="2800" dirty="0">
                <a:latin typeface="Times New Roman" panose="02020603050405020304" pitchFamily="18" charset="0"/>
              </a:rPr>
              <a:t>is a regular feature</a:t>
            </a:r>
            <a:r>
              <a:rPr lang="en-IN" sz="2800" dirty="0" smtClean="0">
                <a:latin typeface="Times New Roman" panose="02020603050405020304" pitchFamily="18" charset="0"/>
              </a:rPr>
              <a:t>.</a:t>
            </a:r>
          </a:p>
          <a:p>
            <a:endParaRPr lang="en-IN" sz="2800" dirty="0">
              <a:latin typeface="Times New Roman" panose="02020603050405020304" pitchFamily="18" charset="0"/>
            </a:endParaRPr>
          </a:p>
          <a:p>
            <a:r>
              <a:rPr lang="en-I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Diagnosis: </a:t>
            </a:r>
            <a:r>
              <a:rPr lang="en-IN" sz="2800" dirty="0">
                <a:latin typeface="Times New Roman" panose="02020603050405020304" pitchFamily="18" charset="0"/>
              </a:rPr>
              <a:t>The diagnosis is based on the clinical features.</a:t>
            </a:r>
            <a:endParaRPr lang="en-IN" sz="2800" dirty="0" smtClean="0">
              <a:latin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3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93" y="270457"/>
            <a:ext cx="116038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mania</a:t>
            </a:r>
          </a:p>
          <a:p>
            <a:pPr lvl="6"/>
            <a:r>
              <a:rPr lang="en-I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Elated, expansive mood</a:t>
            </a:r>
          </a:p>
          <a:p>
            <a:pPr lvl="6"/>
            <a:r>
              <a:rPr lang="en-I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motor activity</a:t>
            </a:r>
          </a:p>
          <a:p>
            <a:pPr lvl="6"/>
            <a:r>
              <a:rPr lang="en-I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Richness of ideas</a:t>
            </a:r>
          </a:p>
          <a:p>
            <a:pPr lvl="6"/>
            <a:r>
              <a:rPr lang="en-I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 of ideas</a:t>
            </a:r>
          </a:p>
          <a:p>
            <a:pPr lvl="6"/>
            <a:r>
              <a:rPr lang="en-I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Jocularity</a:t>
            </a:r>
          </a:p>
          <a:p>
            <a:pPr lvl="6"/>
            <a:r>
              <a:rPr lang="en-I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Grandiose </a:t>
            </a:r>
            <a:r>
              <a:rPr lang="en-IN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delusions.</a:t>
            </a:r>
            <a:endParaRPr lang="en-IN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966693"/>
            <a:ext cx="11912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Treatment: </a:t>
            </a:r>
            <a:r>
              <a:rPr lang="en-IN" sz="2800" dirty="0">
                <a:latin typeface="Times New Roman" panose="02020603050405020304" pitchFamily="18" charset="0"/>
              </a:rPr>
              <a:t>Pharmacotherapy and </a:t>
            </a:r>
            <a:r>
              <a:rPr lang="en-IN" sz="2800" dirty="0" smtClean="0">
                <a:latin typeface="Times New Roman" panose="02020603050405020304" pitchFamily="18" charset="0"/>
              </a:rPr>
              <a:t>electroconvulsive therapy </a:t>
            </a:r>
            <a:r>
              <a:rPr lang="en-IN" sz="2800" dirty="0">
                <a:latin typeface="Times New Roman" panose="02020603050405020304" pitchFamily="18" charset="0"/>
              </a:rPr>
              <a:t>(</a:t>
            </a:r>
            <a:r>
              <a:rPr lang="en-IN" sz="2800" dirty="0" err="1">
                <a:latin typeface="Times New Roman" panose="02020603050405020304" pitchFamily="18" charset="0"/>
              </a:rPr>
              <a:t>ECT</a:t>
            </a:r>
            <a:r>
              <a:rPr lang="en-IN" sz="2800" dirty="0">
                <a:latin typeface="Times New Roman" panose="02020603050405020304" pitchFamily="18" charset="0"/>
              </a:rPr>
              <a:t>) are employed in the treatment of mania</a:t>
            </a:r>
            <a:r>
              <a:rPr lang="en-IN" sz="2800" dirty="0" smtClean="0">
                <a:latin typeface="Times New Roman" panose="02020603050405020304" pitchFamily="18" charset="0"/>
              </a:rPr>
              <a:t>.</a:t>
            </a:r>
            <a:endParaRPr lang="en-IN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4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668" y="1120462"/>
            <a:ext cx="117455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a symptom, a syndrome or a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entity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(depressive illness). Several terms such as </a:t>
            </a:r>
            <a:r>
              <a:rPr lang="en-IN" sz="28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psychotic </a:t>
            </a:r>
            <a:r>
              <a:rPr lang="fr-FR" sz="2800" i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r>
              <a:rPr lang="fr-FR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endogenous</a:t>
            </a:r>
            <a:r>
              <a:rPr lang="fr-FR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r>
              <a:rPr lang="fr-FR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MDP </a:t>
            </a:r>
            <a:r>
              <a:rPr lang="fr-FR" sz="2800" i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r>
              <a:rPr lang="fr-FR" sz="28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8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agitated </a:t>
            </a:r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depression, </a:t>
            </a:r>
            <a:r>
              <a:rPr lang="en-IN" sz="2800" i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involutional</a:t>
            </a:r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melancholia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masked</a:t>
            </a:r>
          </a:p>
          <a:p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designate depressive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</a:t>
            </a:r>
          </a:p>
          <a:p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IN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symptoms of depression are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centered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around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disturbance in mood. The mood is sad.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face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gloomy with wrinkled forehead,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drooping of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eyelids and sagging of the angles of the mouth.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show no interest in pleasurable activities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anhedonia)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393" y="206062"/>
            <a:ext cx="4950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 (Major Depression)</a:t>
            </a:r>
          </a:p>
        </p:txBody>
      </p:sp>
    </p:spTree>
    <p:extLst>
      <p:ext uri="{BB962C8B-B14F-4D97-AF65-F5344CB8AC3E}">
        <p14:creationId xmlns:p14="http://schemas.microsoft.com/office/powerpoint/2010/main" val="244854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061" y="154547"/>
            <a:ext cx="1162962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i="1" dirty="0" smtClean="0">
                <a:solidFill>
                  <a:srgbClr val="92D050"/>
                </a:solidFill>
              </a:rPr>
              <a:t>• </a:t>
            </a:r>
            <a:r>
              <a:rPr lang="en-IN" sz="2800" b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Thought </a:t>
            </a:r>
            <a:r>
              <a:rPr lang="en-I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and speech: </a:t>
            </a:r>
            <a:r>
              <a:rPr lang="en-IN" sz="2800" dirty="0">
                <a:latin typeface="Times New Roman" panose="02020603050405020304" pitchFamily="18" charset="0"/>
              </a:rPr>
              <a:t>The speech is slow, and </a:t>
            </a:r>
            <a:r>
              <a:rPr lang="en-IN" sz="2800" dirty="0" smtClean="0">
                <a:latin typeface="Times New Roman" panose="02020603050405020304" pitchFamily="18" charset="0"/>
              </a:rPr>
              <a:t>the voice </a:t>
            </a:r>
            <a:r>
              <a:rPr lang="en-IN" sz="2800" dirty="0">
                <a:latin typeface="Times New Roman" panose="02020603050405020304" pitchFamily="18" charset="0"/>
              </a:rPr>
              <a:t>is low. Poverty of thinking and loss of </a:t>
            </a:r>
            <a:r>
              <a:rPr lang="en-IN" sz="2800" dirty="0" smtClean="0">
                <a:latin typeface="Times New Roman" panose="02020603050405020304" pitchFamily="18" charset="0"/>
              </a:rPr>
              <a:t>self confidence are </a:t>
            </a:r>
            <a:r>
              <a:rPr lang="en-IN" sz="2800" dirty="0">
                <a:latin typeface="Times New Roman" panose="02020603050405020304" pitchFamily="18" charset="0"/>
              </a:rPr>
              <a:t>prominent symptoms. They are</a:t>
            </a:r>
          </a:p>
          <a:p>
            <a:r>
              <a:rPr lang="en-IN" sz="2800" dirty="0">
                <a:latin typeface="Times New Roman" panose="02020603050405020304" pitchFamily="18" charset="0"/>
              </a:rPr>
              <a:t>pessimistic and they lack self-confidence. They </a:t>
            </a:r>
            <a:r>
              <a:rPr lang="en-IN" sz="2800" dirty="0" smtClean="0">
                <a:latin typeface="Times New Roman" panose="02020603050405020304" pitchFamily="18" charset="0"/>
              </a:rPr>
              <a:t>may retain </a:t>
            </a:r>
            <a:r>
              <a:rPr lang="en-IN" sz="2800" dirty="0">
                <a:latin typeface="Times New Roman" panose="02020603050405020304" pitchFamily="18" charset="0"/>
              </a:rPr>
              <a:t>ideas or delusions of guilt, worthlessness </a:t>
            </a:r>
            <a:r>
              <a:rPr lang="en-IN" sz="2800" dirty="0" smtClean="0">
                <a:latin typeface="Times New Roman" panose="02020603050405020304" pitchFamily="18" charset="0"/>
              </a:rPr>
              <a:t>and hopelessness.</a:t>
            </a:r>
            <a:endParaRPr lang="en-IN" sz="2800" dirty="0">
              <a:latin typeface="Times New Roman" panose="02020603050405020304" pitchFamily="18" charset="0"/>
            </a:endParaRPr>
          </a:p>
          <a:p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</a:rPr>
              <a:t>• </a:t>
            </a:r>
            <a:r>
              <a:rPr lang="en-I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Disorders of perception: </a:t>
            </a:r>
            <a:r>
              <a:rPr lang="en-IN" sz="2800" dirty="0">
                <a:latin typeface="Times New Roman" panose="02020603050405020304" pitchFamily="18" charset="0"/>
              </a:rPr>
              <a:t>Auditory hallucinations </a:t>
            </a:r>
            <a:r>
              <a:rPr lang="en-IN" sz="2800" dirty="0" smtClean="0">
                <a:latin typeface="Times New Roman" panose="02020603050405020304" pitchFamily="18" charset="0"/>
              </a:rPr>
              <a:t>of accusatory </a:t>
            </a:r>
            <a:r>
              <a:rPr lang="en-IN" sz="2800" dirty="0">
                <a:latin typeface="Times New Roman" panose="02020603050405020304" pitchFamily="18" charset="0"/>
              </a:rPr>
              <a:t>nature may occur</a:t>
            </a:r>
            <a:r>
              <a:rPr lang="en-IN" sz="2800" dirty="0" smtClean="0">
                <a:latin typeface="Times New Roman" panose="02020603050405020304" pitchFamily="18" charset="0"/>
              </a:rPr>
              <a:t>.</a:t>
            </a:r>
            <a:endParaRPr lang="en-IN" sz="2800" dirty="0">
              <a:latin typeface="Times New Roman" panose="02020603050405020304" pitchFamily="18" charset="0"/>
            </a:endParaRPr>
          </a:p>
          <a:p>
            <a:r>
              <a:rPr lang="en-I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Motor activity </a:t>
            </a:r>
            <a:r>
              <a:rPr lang="en-IN" sz="2800" dirty="0">
                <a:latin typeface="Times New Roman" panose="02020603050405020304" pitchFamily="18" charset="0"/>
              </a:rPr>
              <a:t>is retarded. The movements are slow. </a:t>
            </a:r>
            <a:r>
              <a:rPr lang="en-IN" sz="2800" dirty="0" smtClean="0">
                <a:latin typeface="Times New Roman" panose="02020603050405020304" pitchFamily="18" charset="0"/>
              </a:rPr>
              <a:t>The patient </a:t>
            </a:r>
            <a:r>
              <a:rPr lang="en-IN" sz="2800" dirty="0">
                <a:latin typeface="Times New Roman" panose="02020603050405020304" pitchFamily="18" charset="0"/>
              </a:rPr>
              <a:t>tends to stoop while walking or sitting. </a:t>
            </a:r>
            <a:r>
              <a:rPr lang="en-IN" sz="2800" dirty="0" smtClean="0">
                <a:latin typeface="Times New Roman" panose="02020603050405020304" pitchFamily="18" charset="0"/>
              </a:rPr>
              <a:t>Depressed patients </a:t>
            </a:r>
            <a:r>
              <a:rPr lang="en-IN" sz="2800" dirty="0">
                <a:latin typeface="Times New Roman" panose="02020603050405020304" pitchFamily="18" charset="0"/>
              </a:rPr>
              <a:t>become </a:t>
            </a:r>
            <a:r>
              <a:rPr lang="en-IN" sz="2800" dirty="0" err="1">
                <a:latin typeface="Times New Roman" panose="02020603050405020304" pitchFamily="18" charset="0"/>
              </a:rPr>
              <a:t>self-centered</a:t>
            </a:r>
            <a:r>
              <a:rPr lang="en-IN" sz="2800" dirty="0">
                <a:latin typeface="Times New Roman" panose="02020603050405020304" pitchFamily="18" charset="0"/>
              </a:rPr>
              <a:t> and prefer to be left undisturbed</a:t>
            </a:r>
            <a:r>
              <a:rPr lang="en-IN" sz="2800" dirty="0" smtClean="0">
                <a:latin typeface="Times New Roman" panose="02020603050405020304" pitchFamily="18" charset="0"/>
              </a:rPr>
              <a:t>.</a:t>
            </a:r>
          </a:p>
          <a:p>
            <a:pPr lvl="2"/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</a:rPr>
              <a:t>Their attention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and concentration are impaired.</a:t>
            </a:r>
          </a:p>
          <a:p>
            <a:pPr lvl="2"/>
            <a:r>
              <a:rPr lang="en-IN" sz="2800" i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The </a:t>
            </a:r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</a:rPr>
              <a:t>insight and judgment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may be impaired</a:t>
            </a:r>
            <a:endParaRPr lang="en-IN" sz="2800" dirty="0" smtClean="0">
              <a:solidFill>
                <a:srgbClr val="92D050"/>
              </a:solidFill>
              <a:latin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</a:rPr>
              <a:t>		</a:t>
            </a:r>
            <a:r>
              <a:rPr lang="en-IN" sz="2800" i="1" dirty="0" err="1">
                <a:solidFill>
                  <a:srgbClr val="92D050"/>
                </a:solidFill>
                <a:latin typeface="Times New Roman" panose="02020603050405020304" pitchFamily="18" charset="0"/>
              </a:rPr>
              <a:t>Pseudodementia</a:t>
            </a:r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</a:rPr>
              <a:t>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The sluggishness of mental </a:t>
            </a:r>
            <a:r>
              <a:rPr lang="en-IN" sz="280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activity and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impairment of attention and concentration </a:t>
            </a:r>
            <a:r>
              <a:rPr lang="en-IN" sz="280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may give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an apparent impression of dementia.</a:t>
            </a:r>
          </a:p>
          <a:p>
            <a:r>
              <a:rPr lang="en-IN" sz="2800" i="1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		Somatic </a:t>
            </a:r>
            <a:r>
              <a:rPr lang="en-IN" sz="2800" i="1" dirty="0">
                <a:solidFill>
                  <a:srgbClr val="92D050"/>
                </a:solidFill>
                <a:latin typeface="Times New Roman" panose="02020603050405020304" pitchFamily="18" charset="0"/>
              </a:rPr>
              <a:t>symptoms: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Loss of appetite, loss of </a:t>
            </a:r>
            <a:r>
              <a:rPr lang="en-IN" sz="280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weight, constipation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, loss of libido and late insomnia are </a:t>
            </a:r>
            <a:r>
              <a:rPr lang="en-IN" sz="2800" dirty="0" smtClean="0">
                <a:solidFill>
                  <a:srgbClr val="92D050"/>
                </a:solidFill>
                <a:latin typeface="Times New Roman" panose="02020603050405020304" pitchFamily="18" charset="0"/>
              </a:rPr>
              <a:t>vital symptoms </a:t>
            </a:r>
            <a:r>
              <a:rPr lang="en-IN" sz="2800" dirty="0">
                <a:solidFill>
                  <a:srgbClr val="92D050"/>
                </a:solidFill>
                <a:latin typeface="Times New Roman" panose="02020603050405020304" pitchFamily="18" charset="0"/>
              </a:rPr>
              <a:t>of depression .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805822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171</TotalTime>
  <Words>949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Baskerville Old Face</vt:lpstr>
      <vt:lpstr>Bookman Old Style</vt:lpstr>
      <vt:lpstr>Brush Script MT</vt:lpstr>
      <vt:lpstr>Rockwell</vt:lpstr>
      <vt:lpstr>Times New Roman</vt:lpstr>
      <vt:lpstr>Damask</vt:lpstr>
      <vt:lpstr>Mood Disorders:        Mania,       Depression,        Dysthymia.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Disorders:        Mania,       Depression,        Dysthymia.</dc:title>
  <dc:creator>Dr.ARUN NAIR</dc:creator>
  <cp:lastModifiedBy>Dr.ARUN NAIR</cp:lastModifiedBy>
  <cp:revision>8</cp:revision>
  <dcterms:created xsi:type="dcterms:W3CDTF">2016-12-08T17:10:12Z</dcterms:created>
  <dcterms:modified xsi:type="dcterms:W3CDTF">2016-12-09T03:01:31Z</dcterms:modified>
</cp:coreProperties>
</file>